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372" r:id="rId3"/>
    <p:sldId id="364" r:id="rId4"/>
    <p:sldId id="363" r:id="rId5"/>
    <p:sldId id="366" r:id="rId6"/>
    <p:sldId id="361" r:id="rId7"/>
    <p:sldId id="362" r:id="rId8"/>
    <p:sldId id="367" r:id="rId9"/>
    <p:sldId id="355"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C81A2A-2397-40D1-8A41-3E253DECC9CC}">
          <p14:sldIdLst>
            <p14:sldId id="257"/>
            <p14:sldId id="372"/>
            <p14:sldId id="364"/>
            <p14:sldId id="363"/>
            <p14:sldId id="366"/>
            <p14:sldId id="361"/>
            <p14:sldId id="362"/>
            <p14:sldId id="367"/>
            <p14:sldId id="355"/>
          </p14:sldIdLst>
        </p14:section>
        <p14:section name="Untitled Section" id="{39657FAA-4D45-4DC3-A134-95ACB9BE9A9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C5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437" autoAdjust="0"/>
  </p:normalViewPr>
  <p:slideViewPr>
    <p:cSldViewPr snapToGrid="0">
      <p:cViewPr varScale="1">
        <p:scale>
          <a:sx n="69" d="100"/>
          <a:sy n="69" d="100"/>
        </p:scale>
        <p:origin x="1152" y="78"/>
      </p:cViewPr>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42C3E86B-A7C7-4A75-9A63-AEB9D2A5E39A}" type="datetimeFigureOut">
              <a:rPr lang="en-US" smtClean="0"/>
              <a:t>1/19/2021</a:t>
            </a:fld>
            <a:endParaRPr lang="en-US" dirty="0"/>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D47926EE-CE7F-46EE-B32A-00E0847857A7}" type="slidenum">
              <a:rPr lang="en-US" smtClean="0"/>
              <a:t>‹#›</a:t>
            </a:fld>
            <a:endParaRPr lang="en-US" dirty="0"/>
          </a:p>
        </p:txBody>
      </p:sp>
    </p:spTree>
    <p:extLst>
      <p:ext uri="{BB962C8B-B14F-4D97-AF65-F5344CB8AC3E}">
        <p14:creationId xmlns:p14="http://schemas.microsoft.com/office/powerpoint/2010/main" val="42047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359271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2888F4-0D07-4A15-9798-109BA8CC7880}" type="slidenum">
              <a:rPr lang="en-ZA" smtClean="0"/>
              <a:pPr>
                <a:defRPr/>
              </a:pPr>
              <a:t>9</a:t>
            </a:fld>
            <a:endParaRPr lang="en-ZA"/>
          </a:p>
        </p:txBody>
      </p:sp>
    </p:spTree>
    <p:extLst>
      <p:ext uri="{BB962C8B-B14F-4D97-AF65-F5344CB8AC3E}">
        <p14:creationId xmlns:p14="http://schemas.microsoft.com/office/powerpoint/2010/main" val="3369429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5311" y="4082242"/>
            <a:ext cx="5862437" cy="1693425"/>
          </a:xfrm>
        </p:spPr>
        <p:txBody>
          <a:bodyPr>
            <a:normAutofit/>
          </a:bodyPr>
          <a:lstStyle>
            <a:lvl1pPr algn="l">
              <a:lnSpc>
                <a:spcPct val="120000"/>
              </a:lnSpc>
              <a:defRPr sz="4000"/>
            </a:lvl1pPr>
          </a:lstStyle>
          <a:p>
            <a:r>
              <a:rPr lang="en-US" dirty="0"/>
              <a:t>Click to edit Master title style</a:t>
            </a:r>
          </a:p>
        </p:txBody>
      </p:sp>
      <p:sp>
        <p:nvSpPr>
          <p:cNvPr id="3" name="Subtitle 2"/>
          <p:cNvSpPr>
            <a:spLocks noGrp="1"/>
          </p:cNvSpPr>
          <p:nvPr>
            <p:ph type="subTitle" idx="1"/>
          </p:nvPr>
        </p:nvSpPr>
        <p:spPr>
          <a:xfrm>
            <a:off x="2657949" y="5530412"/>
            <a:ext cx="8534400" cy="825938"/>
          </a:xfrm>
        </p:spPr>
        <p:txBody>
          <a:bodyPr/>
          <a:lstStyle>
            <a:lvl1pPr marL="0" indent="0" algn="l">
              <a:buNone/>
              <a:defRPr>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8879" y="-66947"/>
            <a:ext cx="5705415" cy="6924947"/>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91" y="-189247"/>
            <a:ext cx="6470808" cy="2588323"/>
          </a:xfrm>
          <a:prstGeom prst="rect">
            <a:avLst/>
          </a:prstGeom>
        </p:spPr>
      </p:pic>
      <p:sp>
        <p:nvSpPr>
          <p:cNvPr id="12" name="Rectangle 11"/>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7374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43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900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3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0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33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824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48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31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8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3466079" y="245242"/>
            <a:ext cx="8737600" cy="832071"/>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9BBB59">
                  <a:lumMod val="60000"/>
                  <a:lumOff val="40000"/>
                </a:srgbClr>
              </a:solidFill>
            </a:endParaRPr>
          </a:p>
        </p:txBody>
      </p:sp>
      <p:sp>
        <p:nvSpPr>
          <p:cNvPr id="2" name="Title Placeholder 1"/>
          <p:cNvSpPr>
            <a:spLocks noGrp="1"/>
          </p:cNvSpPr>
          <p:nvPr>
            <p:ph type="title"/>
          </p:nvPr>
        </p:nvSpPr>
        <p:spPr>
          <a:xfrm>
            <a:off x="913232" y="55674"/>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7EE64FED-176C-7041-9AB1-C30BA21FDC6A}" type="datetimeFigureOut">
              <a:rPr lang="en-US" smtClean="0">
                <a:solidFill>
                  <a:prstClr val="black">
                    <a:tint val="75000"/>
                  </a:prstClr>
                </a:solidFill>
              </a:rPr>
              <a:pPr defTabSz="457189"/>
              <a:t>1/19/2021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4F170DD6-C84C-984E-83C8-F919C4C50C3E}" type="slidenum">
              <a:rPr lang="en-US" smtClean="0">
                <a:solidFill>
                  <a:prstClr val="black">
                    <a:tint val="75000"/>
                  </a:prstClr>
                </a:solidFill>
              </a:rPr>
              <a:pPr defTabSz="457189"/>
              <a:t>‹#›</a:t>
            </a:fld>
            <a:endParaRPr lang="en-US" dirty="0">
              <a:solidFill>
                <a:prstClr val="black">
                  <a:tint val="75000"/>
                </a:prstClr>
              </a:solidFill>
            </a:endParaRPr>
          </a:p>
        </p:txBody>
      </p:sp>
      <p:pic>
        <p:nvPicPr>
          <p:cNvPr id="9" name="Picture 8"/>
          <p:cNvPicPr>
            <a:picLocks noChangeAspect="1"/>
          </p:cNvPicPr>
          <p:nvPr userDrawn="1"/>
        </p:nvPicPr>
        <p:blipFill>
          <a:blip r:embed="rId14" cstate="screen">
            <a:alphaModFix amt="62000"/>
            <a:extLst>
              <a:ext uri="{28A0092B-C50C-407E-A947-70E740481C1C}">
                <a14:useLocalDpi xmlns:a14="http://schemas.microsoft.com/office/drawing/2010/main"/>
              </a:ext>
            </a:extLst>
          </a:blip>
          <a:stretch>
            <a:fillRect/>
          </a:stretch>
        </p:blipFill>
        <p:spPr>
          <a:xfrm>
            <a:off x="10320259" y="4572000"/>
            <a:ext cx="1883420" cy="2286001"/>
          </a:xfrm>
          <a:prstGeom prst="rect">
            <a:avLst/>
          </a:prstGeom>
        </p:spPr>
      </p:pic>
    </p:spTree>
    <p:extLst>
      <p:ext uri="{BB962C8B-B14F-4D97-AF65-F5344CB8AC3E}">
        <p14:creationId xmlns:p14="http://schemas.microsoft.com/office/powerpoint/2010/main" val="557411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189" rtl="0" eaLnBrk="1" latinLnBrk="0" hangingPunct="1">
        <a:spcBef>
          <a:spcPct val="0"/>
        </a:spcBef>
        <a:buNone/>
        <a:defRPr sz="3200" kern="120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468" y="2650733"/>
            <a:ext cx="6780943" cy="3462391"/>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ZA" sz="3600" b="1" dirty="0">
                <a:solidFill>
                  <a:prstClr val="white"/>
                </a:solidFill>
              </a:rPr>
              <a:t>FP&amp;M SETA Discretionary Grants Workshop</a:t>
            </a:r>
            <a:endParaRPr lang="en-US" sz="3600" b="1" dirty="0">
              <a:solidFill>
                <a:prstClr val="white"/>
              </a:solidFill>
            </a:endParaRPr>
          </a:p>
          <a:p>
            <a:pPr marL="457200" indent="-457200" defTabSz="457189">
              <a:buFont typeface="Wingdings" panose="05000000000000000000" pitchFamily="2" charset="2"/>
              <a:buChar char="q"/>
            </a:pPr>
            <a:r>
              <a:rPr lang="en-ZA" sz="2800" b="1" dirty="0">
                <a:solidFill>
                  <a:prstClr val="white"/>
                </a:solidFill>
              </a:rPr>
              <a:t>GOVERNANCE RISK COMPLIANCE AND LEGAL</a:t>
            </a:r>
          </a:p>
          <a:p>
            <a:pPr marL="457200" indent="-457200" defTabSz="457189">
              <a:buFont typeface="Wingdings" panose="05000000000000000000" pitchFamily="2" charset="2"/>
              <a:buChar char="q"/>
            </a:pPr>
            <a:r>
              <a:rPr lang="en-ZA" sz="2800" b="1" dirty="0">
                <a:solidFill>
                  <a:prstClr val="white"/>
                </a:solidFill>
              </a:rPr>
              <a:t>MONITORING AND EVALUATION</a:t>
            </a:r>
          </a:p>
          <a:p>
            <a:pPr algn="ctr" defTabSz="457189"/>
            <a:r>
              <a:rPr lang="en-ZA" sz="2800" b="1" dirty="0">
                <a:solidFill>
                  <a:prstClr val="white"/>
                </a:solidFill>
              </a:rPr>
              <a:t>2021-2022</a:t>
            </a:r>
            <a:endParaRPr lang="en-US" sz="3200" b="1" dirty="0">
              <a:solidFill>
                <a:prstClr val="white"/>
              </a:solidFill>
            </a:endParaRPr>
          </a:p>
        </p:txBody>
      </p:sp>
    </p:spTree>
    <p:extLst>
      <p:ext uri="{BB962C8B-B14F-4D97-AF65-F5344CB8AC3E}">
        <p14:creationId xmlns:p14="http://schemas.microsoft.com/office/powerpoint/2010/main" val="391442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3719795" y="1526958"/>
            <a:ext cx="7333863" cy="3342753"/>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430" indent="0">
              <a:lnSpc>
                <a:spcPct val="150000"/>
              </a:lnSpc>
              <a:buNone/>
            </a:pPr>
            <a:r>
              <a:rPr lang="en-US" sz="2800" b="1" dirty="0"/>
              <a:t>Regulatory Compliance </a:t>
            </a:r>
            <a:br>
              <a:rPr lang="en-US" sz="2800" b="1" dirty="0"/>
            </a:br>
            <a:r>
              <a:rPr lang="en-US" sz="2800" b="1" dirty="0"/>
              <a:t>    Risk Management</a:t>
            </a:r>
            <a:br>
              <a:rPr lang="en-US" sz="2800" b="1" dirty="0"/>
            </a:br>
            <a:r>
              <a:rPr lang="en-US" sz="2800" b="1" dirty="0"/>
              <a:t>            Monitoring &amp; Evaluation</a:t>
            </a:r>
            <a:br>
              <a:rPr lang="en-US" sz="2800" b="1" dirty="0"/>
            </a:br>
            <a:r>
              <a:rPr lang="en-US" sz="2800" b="1" dirty="0"/>
              <a:t>                  Risks </a:t>
            </a:r>
          </a:p>
          <a:p>
            <a:pPr marL="54430" indent="0">
              <a:lnSpc>
                <a:spcPct val="150000"/>
              </a:lnSpc>
              <a:buNone/>
            </a:pPr>
            <a:r>
              <a:rPr lang="en-US" sz="2800" b="1" dirty="0"/>
              <a:t>                        </a:t>
            </a:r>
            <a:r>
              <a:rPr lang="en-US" sz="2096" b="1" dirty="0">
                <a:solidFill>
                  <a:srgbClr val="A5B878"/>
                </a:solidFill>
              </a:rPr>
              <a:t/>
            </a:r>
            <a:br>
              <a:rPr lang="en-US" sz="2096" b="1" dirty="0">
                <a:solidFill>
                  <a:srgbClr val="A5B878"/>
                </a:solidFill>
              </a:rPr>
            </a:br>
            <a:endParaRPr lang="en-US" sz="2096" b="1" dirty="0">
              <a:solidFill>
                <a:srgbClr val="A5B878"/>
              </a:solidFill>
            </a:endParaRPr>
          </a:p>
          <a:p>
            <a:pPr marL="0" indent="0">
              <a:lnSpc>
                <a:spcPct val="150000"/>
              </a:lnSpc>
              <a:buNone/>
            </a:pPr>
            <a:endParaRPr lang="en-US" sz="2096" dirty="0">
              <a:solidFill>
                <a:srgbClr val="A5B878"/>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191006">
            <a:off x="3327154" y="-84732"/>
            <a:ext cx="1078307" cy="6547128"/>
          </a:xfrm>
          <a:prstGeom prst="rect">
            <a:avLst/>
          </a:prstGeom>
        </p:spPr>
      </p:pic>
      <p:sp>
        <p:nvSpPr>
          <p:cNvPr id="5" name="Rectangle 4"/>
          <p:cNvSpPr/>
          <p:nvPr/>
        </p:nvSpPr>
        <p:spPr>
          <a:xfrm>
            <a:off x="3175013" y="1598110"/>
            <a:ext cx="582211" cy="561372"/>
          </a:xfrm>
          <a:prstGeom prst="rect">
            <a:avLst/>
          </a:prstGeom>
        </p:spPr>
        <p:txBody>
          <a:bodyPr wrap="none">
            <a:spAutoFit/>
          </a:bodyPr>
          <a:lstStyle/>
          <a:p>
            <a:r>
              <a:rPr lang="en-US" sz="3048" b="1" dirty="0">
                <a:solidFill>
                  <a:srgbClr val="78AAAC"/>
                </a:solidFill>
              </a:rPr>
              <a:t>01</a:t>
            </a:r>
            <a:endParaRPr lang="en-US" sz="3048" dirty="0">
              <a:solidFill>
                <a:srgbClr val="78AAAC"/>
              </a:solidFill>
            </a:endParaRPr>
          </a:p>
        </p:txBody>
      </p:sp>
      <p:sp>
        <p:nvSpPr>
          <p:cNvPr id="6" name="Rectangle 5"/>
          <p:cNvSpPr/>
          <p:nvPr/>
        </p:nvSpPr>
        <p:spPr>
          <a:xfrm>
            <a:off x="3478827" y="2066087"/>
            <a:ext cx="582211" cy="561372"/>
          </a:xfrm>
          <a:prstGeom prst="rect">
            <a:avLst/>
          </a:prstGeom>
        </p:spPr>
        <p:txBody>
          <a:bodyPr wrap="none">
            <a:spAutoFit/>
          </a:bodyPr>
          <a:lstStyle/>
          <a:p>
            <a:r>
              <a:rPr lang="en-US" sz="3048" b="1" dirty="0">
                <a:solidFill>
                  <a:srgbClr val="78AAAC"/>
                </a:solidFill>
              </a:rPr>
              <a:t>02</a:t>
            </a:r>
            <a:endParaRPr lang="en-US" sz="3048" dirty="0">
              <a:solidFill>
                <a:srgbClr val="78AAAC"/>
              </a:solidFill>
            </a:endParaRPr>
          </a:p>
        </p:txBody>
      </p:sp>
      <p:sp>
        <p:nvSpPr>
          <p:cNvPr id="7" name="Rectangle 6"/>
          <p:cNvSpPr/>
          <p:nvPr/>
        </p:nvSpPr>
        <p:spPr>
          <a:xfrm>
            <a:off x="4055642" y="2605216"/>
            <a:ext cx="582211" cy="561372"/>
          </a:xfrm>
          <a:prstGeom prst="rect">
            <a:avLst/>
          </a:prstGeom>
        </p:spPr>
        <p:txBody>
          <a:bodyPr wrap="none">
            <a:spAutoFit/>
          </a:bodyPr>
          <a:lstStyle/>
          <a:p>
            <a:r>
              <a:rPr lang="en-US" sz="3048" b="1" dirty="0">
                <a:solidFill>
                  <a:srgbClr val="78AAAC"/>
                </a:solidFill>
              </a:rPr>
              <a:t>03</a:t>
            </a:r>
            <a:endParaRPr lang="en-US" sz="3048" dirty="0">
              <a:solidFill>
                <a:srgbClr val="78AAAC"/>
              </a:solidFill>
            </a:endParaRPr>
          </a:p>
        </p:txBody>
      </p:sp>
      <p:sp>
        <p:nvSpPr>
          <p:cNvPr id="8" name="Rectangle 7"/>
          <p:cNvSpPr/>
          <p:nvPr/>
        </p:nvSpPr>
        <p:spPr>
          <a:xfrm>
            <a:off x="4569344" y="3150687"/>
            <a:ext cx="582211" cy="561372"/>
          </a:xfrm>
          <a:prstGeom prst="rect">
            <a:avLst/>
          </a:prstGeom>
        </p:spPr>
        <p:txBody>
          <a:bodyPr wrap="none">
            <a:spAutoFit/>
          </a:bodyPr>
          <a:lstStyle/>
          <a:p>
            <a:r>
              <a:rPr lang="en-US" sz="3048" b="1" dirty="0">
                <a:solidFill>
                  <a:srgbClr val="78AAAC"/>
                </a:solidFill>
              </a:rPr>
              <a:t>04</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155" y="3415196"/>
            <a:ext cx="2913069" cy="2913069"/>
          </a:xfrm>
          <a:prstGeom prst="rect">
            <a:avLst/>
          </a:prstGeom>
        </p:spPr>
      </p:pic>
      <p:sp>
        <p:nvSpPr>
          <p:cNvPr id="15" name="Rectangle 14"/>
          <p:cNvSpPr/>
          <p:nvPr/>
        </p:nvSpPr>
        <p:spPr>
          <a:xfrm>
            <a:off x="4860449" y="297022"/>
            <a:ext cx="2911887" cy="646331"/>
          </a:xfrm>
          <a:prstGeom prst="rect">
            <a:avLst/>
          </a:prstGeom>
        </p:spPr>
        <p:txBody>
          <a:bodyPr wrap="square">
            <a:spAutoFit/>
          </a:bodyPr>
          <a:lstStyle/>
          <a:p>
            <a:pPr algn="r"/>
            <a:r>
              <a:rPr lang="en-US" sz="3600" b="1" dirty="0">
                <a:solidFill>
                  <a:schemeClr val="bg1"/>
                </a:solidFill>
              </a:rPr>
              <a:t>CONTENTS</a:t>
            </a:r>
          </a:p>
        </p:txBody>
      </p:sp>
    </p:spTree>
    <p:extLst>
      <p:ext uri="{BB962C8B-B14F-4D97-AF65-F5344CB8AC3E}">
        <p14:creationId xmlns:p14="http://schemas.microsoft.com/office/powerpoint/2010/main" val="1362167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856" y="283029"/>
            <a:ext cx="8577944" cy="772885"/>
          </a:xfrm>
        </p:spPr>
        <p:txBody>
          <a:bodyPr>
            <a:normAutofit/>
          </a:bodyPr>
          <a:lstStyle/>
          <a:p>
            <a:r>
              <a:rPr lang="en-US" sz="4400" b="1" dirty="0"/>
              <a:t> </a:t>
            </a:r>
            <a:r>
              <a:rPr lang="en-US" sz="3600" b="1" dirty="0"/>
              <a:t>Regulatory Compliance</a:t>
            </a:r>
            <a:endParaRPr lang="en-US" sz="4400" b="1" dirty="0"/>
          </a:p>
        </p:txBody>
      </p:sp>
      <p:sp>
        <p:nvSpPr>
          <p:cNvPr id="3" name="Content Placeholder 2"/>
          <p:cNvSpPr>
            <a:spLocks noGrp="1"/>
          </p:cNvSpPr>
          <p:nvPr>
            <p:ph idx="1"/>
          </p:nvPr>
        </p:nvSpPr>
        <p:spPr>
          <a:xfrm>
            <a:off x="393405" y="1763486"/>
            <a:ext cx="11188995" cy="4362680"/>
          </a:xfrm>
        </p:spPr>
        <p:txBody>
          <a:bodyPr>
            <a:normAutofit/>
          </a:bodyPr>
          <a:lstStyle/>
          <a:p>
            <a:pPr marL="0" indent="0">
              <a:buNone/>
            </a:pPr>
            <a:r>
              <a:rPr lang="en-ZA" sz="3200" dirty="0"/>
              <a:t>In this presentation we also consider consequences of COVID-19 on:</a:t>
            </a:r>
          </a:p>
          <a:p>
            <a:pPr lvl="1">
              <a:buFont typeface="Arial" panose="020B0604020202020204" pitchFamily="34" charset="0"/>
              <a:buChar char="•"/>
            </a:pPr>
            <a:r>
              <a:rPr lang="en-ZA" sz="3200" dirty="0"/>
              <a:t>M&amp;E </a:t>
            </a:r>
          </a:p>
          <a:p>
            <a:pPr lvl="1">
              <a:buFont typeface="Arial" panose="020B0604020202020204" pitchFamily="34" charset="0"/>
              <a:buChar char="•"/>
            </a:pPr>
            <a:r>
              <a:rPr lang="en-ZA" sz="3200" dirty="0"/>
              <a:t>Risk management during the COVID-19 pandemic</a:t>
            </a:r>
          </a:p>
          <a:p>
            <a:pPr lvl="1">
              <a:buFont typeface="Arial" panose="020B0604020202020204" pitchFamily="34" charset="0"/>
              <a:buChar char="•"/>
            </a:pPr>
            <a:r>
              <a:rPr lang="en-ZA" sz="3200" dirty="0"/>
              <a:t>Contract governance during the COVID-19 pandemic</a:t>
            </a:r>
            <a:endParaRPr lang="en-US" sz="2800" dirty="0"/>
          </a:p>
        </p:txBody>
      </p:sp>
    </p:spTree>
    <p:extLst>
      <p:ext uri="{BB962C8B-B14F-4D97-AF65-F5344CB8AC3E}">
        <p14:creationId xmlns:p14="http://schemas.microsoft.com/office/powerpoint/2010/main" val="122732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886" y="278958"/>
            <a:ext cx="8752114" cy="798728"/>
          </a:xfrm>
        </p:spPr>
        <p:txBody>
          <a:bodyPr>
            <a:normAutofit/>
          </a:bodyPr>
          <a:lstStyle/>
          <a:p>
            <a:r>
              <a:rPr lang="en-US" b="1" dirty="0"/>
              <a:t> </a:t>
            </a:r>
            <a:r>
              <a:rPr lang="en-US" sz="3600" b="1" dirty="0"/>
              <a:t>Regulatory Compliance</a:t>
            </a:r>
          </a:p>
        </p:txBody>
      </p:sp>
      <p:sp>
        <p:nvSpPr>
          <p:cNvPr id="3" name="Content Placeholder 2"/>
          <p:cNvSpPr>
            <a:spLocks noGrp="1"/>
          </p:cNvSpPr>
          <p:nvPr>
            <p:ph idx="1"/>
          </p:nvPr>
        </p:nvSpPr>
        <p:spPr>
          <a:xfrm>
            <a:off x="179586" y="1421958"/>
            <a:ext cx="10972800" cy="4714484"/>
          </a:xfrm>
        </p:spPr>
        <p:txBody>
          <a:bodyPr>
            <a:normAutofit fontScale="92500" lnSpcReduction="10000"/>
          </a:bodyPr>
          <a:lstStyle/>
          <a:p>
            <a:r>
              <a:rPr lang="en-ZA" sz="2800" dirty="0"/>
              <a:t>The organisation has established and maintained a culture of good corporate governance through the implementation of approved policies and procedures.</a:t>
            </a:r>
          </a:p>
          <a:p>
            <a:r>
              <a:rPr lang="en-ZA" sz="2800" dirty="0"/>
              <a:t>The FP&amp;M SETA has a fraud prevention plan in place to guide the entity in its efforts to curb fraudulent behaviour that could lead to financial loss and reputational damage.</a:t>
            </a:r>
          </a:p>
          <a:p>
            <a:r>
              <a:rPr lang="en-ZA" sz="2800" dirty="0"/>
              <a:t>The FP&amp;M SETA has a dedicated toll-free number, managed by an independent service provider that is accessible to internal and external stakeholders to report activities that may appear to be in contradiction with acceptable practices.</a:t>
            </a:r>
          </a:p>
          <a:p>
            <a:r>
              <a:rPr lang="en-ZA" sz="2800" dirty="0"/>
              <a:t>GRCL and M&amp;E divisions ensure continuous full compliance with legislation and updates .</a:t>
            </a:r>
          </a:p>
          <a:p>
            <a:endParaRPr lang="en-US" sz="2800" dirty="0"/>
          </a:p>
        </p:txBody>
      </p:sp>
    </p:spTree>
    <p:extLst>
      <p:ext uri="{BB962C8B-B14F-4D97-AF65-F5344CB8AC3E}">
        <p14:creationId xmlns:p14="http://schemas.microsoft.com/office/powerpoint/2010/main" val="184747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885" y="261256"/>
            <a:ext cx="8656018" cy="881743"/>
          </a:xfrm>
        </p:spPr>
        <p:txBody>
          <a:bodyPr>
            <a:noAutofit/>
          </a:bodyPr>
          <a:lstStyle/>
          <a:p>
            <a:r>
              <a:rPr lang="en-US" sz="4400" b="1" dirty="0"/>
              <a:t/>
            </a:r>
            <a:br>
              <a:rPr lang="en-US" sz="4400" b="1" dirty="0"/>
            </a:br>
            <a:r>
              <a:rPr lang="en-US" sz="3600" b="1" dirty="0"/>
              <a:t>Risk Management</a:t>
            </a:r>
            <a:r>
              <a:rPr lang="en-US" sz="4400" b="1" dirty="0"/>
              <a:t/>
            </a:r>
            <a:br>
              <a:rPr lang="en-US" sz="4400" b="1" dirty="0"/>
            </a:br>
            <a:endParaRPr lang="en-US" sz="4400" b="1" dirty="0"/>
          </a:p>
        </p:txBody>
      </p:sp>
      <p:sp>
        <p:nvSpPr>
          <p:cNvPr id="3" name="Content Placeholder 2"/>
          <p:cNvSpPr>
            <a:spLocks noGrp="1"/>
          </p:cNvSpPr>
          <p:nvPr>
            <p:ph idx="1"/>
          </p:nvPr>
        </p:nvSpPr>
        <p:spPr>
          <a:xfrm>
            <a:off x="170121" y="1498711"/>
            <a:ext cx="11248993" cy="4586403"/>
          </a:xfrm>
        </p:spPr>
        <p:txBody>
          <a:bodyPr>
            <a:normAutofit/>
          </a:bodyPr>
          <a:lstStyle/>
          <a:p>
            <a:pPr marL="0" indent="0">
              <a:buNone/>
            </a:pPr>
            <a:r>
              <a:rPr lang="en-ZA" sz="2600" dirty="0"/>
              <a:t>The following risk management strategies have been put in place at the FP&amp;M SETA:</a:t>
            </a:r>
          </a:p>
          <a:p>
            <a:pPr marL="533400" lvl="1" indent="-358775">
              <a:buFont typeface="Arial" panose="020B0604020202020204" pitchFamily="34" charset="0"/>
              <a:buChar char="•"/>
            </a:pPr>
            <a:r>
              <a:rPr lang="en-ZA" sz="2600" dirty="0"/>
              <a:t>The dedicated Risk Division, headed up by the General Manager: Governance, Risk, Compliance and Legal, identifies risks and oversees the implementation of risk management strategies and risk mitigating procedures. </a:t>
            </a:r>
          </a:p>
          <a:p>
            <a:pPr marL="533400" lvl="1" indent="-358775">
              <a:buFont typeface="Arial" panose="020B0604020202020204" pitchFamily="34" charset="0"/>
              <a:buChar char="•"/>
            </a:pPr>
            <a:r>
              <a:rPr lang="en-ZA" sz="2600" dirty="0"/>
              <a:t>A comprehensive Risk Register that reflects both strategic, operational and external risks, with clear actions that need to be taken by assigned risk champions, are updated regularly on the electronic risk monitoring module.</a:t>
            </a:r>
          </a:p>
          <a:p>
            <a:pPr marL="533400" lvl="1" indent="-358775">
              <a:buFont typeface="Arial" panose="020B0604020202020204" pitchFamily="34" charset="0"/>
              <a:buChar char="•"/>
            </a:pPr>
            <a:r>
              <a:rPr lang="en-ZA" sz="2600" dirty="0"/>
              <a:t>The COVID-19 pandemic did not interfere with risk management and the risks emerging due to the pandemic are being identified and managed.</a:t>
            </a:r>
          </a:p>
          <a:p>
            <a:endParaRPr lang="en-ZA" dirty="0"/>
          </a:p>
        </p:txBody>
      </p:sp>
    </p:spTree>
    <p:extLst>
      <p:ext uri="{BB962C8B-B14F-4D97-AF65-F5344CB8AC3E}">
        <p14:creationId xmlns:p14="http://schemas.microsoft.com/office/powerpoint/2010/main" val="203004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228" y="272142"/>
            <a:ext cx="8686801" cy="789301"/>
          </a:xfrm>
        </p:spPr>
        <p:txBody>
          <a:bodyPr>
            <a:noAutofit/>
          </a:bodyPr>
          <a:lstStyle/>
          <a:p>
            <a:r>
              <a:rPr lang="en-US" sz="4000" b="1" dirty="0"/>
              <a:t/>
            </a:r>
            <a:br>
              <a:rPr lang="en-US" sz="4000" b="1" dirty="0"/>
            </a:br>
            <a:r>
              <a:rPr lang="en-US" sz="4000" b="1" dirty="0"/>
              <a:t> </a:t>
            </a:r>
            <a:r>
              <a:rPr lang="en-US" sz="3600" b="1" dirty="0"/>
              <a:t>Monitoring &amp; Evaluation</a:t>
            </a:r>
            <a:r>
              <a:rPr lang="en-US" sz="4000" b="1" dirty="0"/>
              <a:t/>
            </a:r>
            <a:br>
              <a:rPr lang="en-US" sz="4000" b="1" dirty="0"/>
            </a:br>
            <a:endParaRPr lang="en-US" sz="4000" b="1" dirty="0"/>
          </a:p>
        </p:txBody>
      </p:sp>
      <p:sp>
        <p:nvSpPr>
          <p:cNvPr id="7" name="Rectangle 6"/>
          <p:cNvSpPr/>
          <p:nvPr/>
        </p:nvSpPr>
        <p:spPr>
          <a:xfrm>
            <a:off x="272143" y="1061444"/>
            <a:ext cx="11310257" cy="5078313"/>
          </a:xfrm>
          <a:prstGeom prst="rect">
            <a:avLst/>
          </a:prstGeom>
        </p:spPr>
        <p:txBody>
          <a:bodyPr wrap="square">
            <a:spAutoFit/>
          </a:bodyPr>
          <a:lstStyle/>
          <a:p>
            <a:pPr lvl="0">
              <a:spcBef>
                <a:spcPts val="1000"/>
              </a:spcBef>
              <a:defRPr/>
            </a:pPr>
            <a:r>
              <a:rPr lang="en-ZA" sz="2400" b="1" kern="0" dirty="0"/>
              <a:t>The Organisation has implemented a fully functional and robust monitoring and evaluation strategy, amongst others, to enhance project management of the DG funded projects and compliance of the skills development providers with their accreditation criteria.</a:t>
            </a:r>
          </a:p>
          <a:p>
            <a:pPr marL="228600" lvl="0" indent="-228600">
              <a:spcBef>
                <a:spcPts val="1200"/>
              </a:spcBef>
              <a:spcAft>
                <a:spcPts val="1200"/>
              </a:spcAft>
              <a:buFont typeface="Arial" panose="020B0604020202020204" pitchFamily="34" charset="0"/>
              <a:buChar char="•"/>
              <a:defRPr/>
            </a:pPr>
            <a:r>
              <a:rPr lang="en-ZA" sz="2400" kern="0" dirty="0">
                <a:ea typeface="Calibri" panose="020F0502020204030204" pitchFamily="34" charset="0"/>
              </a:rPr>
              <a:t>The services of the independent sector skills advisors are used with a view to obtaining an objective perspective on the discretionary grant projects implementation and the compliance of the skills development providers with their accreditation criteria.</a:t>
            </a:r>
          </a:p>
          <a:p>
            <a:pPr marL="228600" lvl="0" indent="-228600">
              <a:spcBef>
                <a:spcPts val="1200"/>
              </a:spcBef>
              <a:spcAft>
                <a:spcPts val="1200"/>
              </a:spcAft>
              <a:buFont typeface="Arial" panose="020B0604020202020204" pitchFamily="34" charset="0"/>
              <a:buChar char="•"/>
              <a:defRPr/>
            </a:pPr>
            <a:r>
              <a:rPr lang="en-ZA" sz="2400" kern="0" dirty="0"/>
              <a:t>Risk-based site visits are conducted for each specific complaint reported.</a:t>
            </a:r>
          </a:p>
          <a:p>
            <a:pPr marL="228600" lvl="0" indent="-228600">
              <a:spcBef>
                <a:spcPts val="1200"/>
              </a:spcBef>
              <a:spcAft>
                <a:spcPts val="1200"/>
              </a:spcAft>
              <a:buFont typeface="Arial" panose="020B0604020202020204" pitchFamily="34" charset="0"/>
              <a:buChar char="•"/>
              <a:defRPr/>
            </a:pPr>
            <a:r>
              <a:rPr lang="en-ZA" sz="2400" kern="0" dirty="0"/>
              <a:t>Reports from Monitoring and Evaluation are analysed and risks identified.</a:t>
            </a:r>
          </a:p>
          <a:p>
            <a:pPr marL="228600" lvl="0" indent="-230400">
              <a:buFont typeface="Arial" panose="020B0604020202020204" pitchFamily="34" charset="0"/>
              <a:buChar char="•"/>
              <a:tabLst>
                <a:tab pos="271463" algn="l"/>
              </a:tabLst>
              <a:defRPr/>
            </a:pPr>
            <a:r>
              <a:rPr lang="en-ZA" sz="2400" kern="0" dirty="0"/>
              <a:t>Audit findings tracking tool developed to track effectiveness of controls implemented </a:t>
            </a:r>
          </a:p>
          <a:p>
            <a:pPr marL="317500" lvl="0" indent="-547688">
              <a:tabLst>
                <a:tab pos="271463" algn="l"/>
              </a:tabLst>
              <a:defRPr/>
            </a:pPr>
            <a:r>
              <a:rPr lang="en-ZA" sz="2400" kern="0" dirty="0"/>
              <a:t>	and to ensure that risks are mitigated.</a:t>
            </a:r>
          </a:p>
        </p:txBody>
      </p:sp>
    </p:spTree>
    <p:extLst>
      <p:ext uri="{BB962C8B-B14F-4D97-AF65-F5344CB8AC3E}">
        <p14:creationId xmlns:p14="http://schemas.microsoft.com/office/powerpoint/2010/main" val="169193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846" y="276447"/>
            <a:ext cx="8715154" cy="797442"/>
          </a:xfrm>
        </p:spPr>
        <p:txBody>
          <a:bodyPr>
            <a:noAutofit/>
          </a:bodyPr>
          <a:lstStyle/>
          <a:p>
            <a:r>
              <a:rPr lang="en-ZA" b="1" dirty="0">
                <a:latin typeface="+mn-lt"/>
                <a:cs typeface="Times New Roman" panose="02020603050405020304" pitchFamily="18" charset="0"/>
              </a:rPr>
              <a:t>                       Online Monitoring &amp; Evaluation</a:t>
            </a:r>
            <a:br>
              <a:rPr lang="en-ZA" b="1" dirty="0">
                <a:latin typeface="+mn-lt"/>
                <a:cs typeface="Times New Roman" panose="02020603050405020304" pitchFamily="18" charset="0"/>
              </a:rPr>
            </a:br>
            <a:r>
              <a:rPr lang="en-ZA" b="1" dirty="0">
                <a:latin typeface="+mn-lt"/>
                <a:cs typeface="Times New Roman" panose="02020603050405020304" pitchFamily="18" charset="0"/>
              </a:rPr>
              <a:t>                                                  – Current System</a:t>
            </a:r>
          </a:p>
        </p:txBody>
      </p:sp>
      <p:sp>
        <p:nvSpPr>
          <p:cNvPr id="3" name="Rectangle 2"/>
          <p:cNvSpPr/>
          <p:nvPr/>
        </p:nvSpPr>
        <p:spPr>
          <a:xfrm>
            <a:off x="121976" y="1257978"/>
            <a:ext cx="11275367" cy="4185761"/>
          </a:xfrm>
          <a:prstGeom prst="rect">
            <a:avLst/>
          </a:prstGeom>
        </p:spPr>
        <p:txBody>
          <a:bodyPr wrap="square">
            <a:spAutoFit/>
          </a:bodyPr>
          <a:lstStyle/>
          <a:p>
            <a:pPr lvl="0" algn="just" defTabSz="457200">
              <a:spcBef>
                <a:spcPct val="20000"/>
              </a:spcBef>
            </a:pPr>
            <a:r>
              <a:rPr lang="en-ZA" sz="2400" b="1" dirty="0"/>
              <a:t>In light of the nationwide lockdown brought on by the prevalence of COVID-19, the division has developed and implemented an ‘On-Line Checklist’ for the monitoring of the SETA funded Discretionary Grant funded projects/ contracts.</a:t>
            </a:r>
          </a:p>
          <a:p>
            <a:pPr marL="342900" lvl="0" indent="-342900" algn="just" defTabSz="457200">
              <a:spcBef>
                <a:spcPts val="1200"/>
              </a:spcBef>
              <a:spcAft>
                <a:spcPts val="1200"/>
              </a:spcAft>
              <a:buFont typeface="Arial"/>
              <a:buChar char="•"/>
            </a:pPr>
            <a:r>
              <a:rPr lang="en-ZA" sz="2400" dirty="0">
                <a:cs typeface="Calibri" panose="020F0502020204030204" pitchFamily="34" charset="0"/>
              </a:rPr>
              <a:t>The On-Line Checklist for COVID-19 verifies the projects that are being implemented during the COVID-19 Lockdown.</a:t>
            </a:r>
          </a:p>
          <a:p>
            <a:pPr marL="342900" lvl="0" indent="-342900" algn="just" defTabSz="457200">
              <a:spcBef>
                <a:spcPts val="1200"/>
              </a:spcBef>
              <a:spcAft>
                <a:spcPts val="1200"/>
              </a:spcAft>
              <a:buFont typeface="Arial"/>
              <a:buChar char="•"/>
            </a:pPr>
            <a:r>
              <a:rPr lang="en-ZA" sz="2400" dirty="0">
                <a:cs typeface="Calibri" panose="020F0502020204030204" pitchFamily="34" charset="0"/>
              </a:rPr>
              <a:t>The On-Line Checklist is sent to the Stakeholder to complete and to submit it together with  the required relevant supporting documents.</a:t>
            </a:r>
          </a:p>
          <a:p>
            <a:pPr marL="342900" lvl="0" indent="-342900" algn="just" defTabSz="457200">
              <a:spcBef>
                <a:spcPts val="1200"/>
              </a:spcBef>
              <a:spcAft>
                <a:spcPts val="1200"/>
              </a:spcAft>
              <a:buFont typeface="Arial"/>
              <a:buChar char="•"/>
            </a:pPr>
            <a:r>
              <a:rPr lang="en-ZA" sz="2400" dirty="0">
                <a:cs typeface="Calibri" panose="020F0502020204030204" pitchFamily="34" charset="0"/>
              </a:rPr>
              <a:t>Given the COVID-19 Lockdown restrictions, the verifications have been conducted by the Internal Team and SSA’s are not currently conducting site visits.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01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1657" y="313077"/>
            <a:ext cx="7596204" cy="742837"/>
          </a:xfrm>
        </p:spPr>
        <p:txBody>
          <a:bodyPr>
            <a:normAutofit/>
          </a:bodyPr>
          <a:lstStyle/>
          <a:p>
            <a:r>
              <a:rPr lang="en-ZA" sz="3600" b="1" dirty="0">
                <a:latin typeface="+mn-lt"/>
                <a:cs typeface="Times New Roman" panose="02020603050405020304" pitchFamily="18" charset="0"/>
              </a:rPr>
              <a:t>Risks</a:t>
            </a:r>
          </a:p>
        </p:txBody>
      </p:sp>
      <p:sp>
        <p:nvSpPr>
          <p:cNvPr id="5" name="Rectangle 4"/>
          <p:cNvSpPr/>
          <p:nvPr/>
        </p:nvSpPr>
        <p:spPr>
          <a:xfrm>
            <a:off x="171094" y="1055914"/>
            <a:ext cx="11242414" cy="5102935"/>
          </a:xfrm>
          <a:prstGeom prst="rect">
            <a:avLst/>
          </a:prstGeom>
        </p:spPr>
        <p:txBody>
          <a:bodyPr wrap="square">
            <a:spAutoFit/>
          </a:bodyPr>
          <a:lstStyle/>
          <a:p>
            <a:pPr lvl="0" algn="just" defTabSz="457200">
              <a:spcBef>
                <a:spcPct val="20000"/>
              </a:spcBef>
            </a:pPr>
            <a:r>
              <a:rPr lang="en-ZA" sz="2400" b="1" dirty="0">
                <a:cs typeface="Calibri" panose="020F0502020204030204" pitchFamily="34" charset="0"/>
              </a:rPr>
              <a:t>The FP&amp;M SETA, through its Monitoring and Evaluation Division, is obliged to monitor the implementation of the projects and check whether or not approved applicants are compliant with the requirements of the project. Below are some typical examples  of risk areas:</a:t>
            </a:r>
            <a:endParaRPr lang="en-ZA" sz="2800" b="1" dirty="0">
              <a:cs typeface="Calibri" panose="020F0502020204030204" pitchFamily="34" charset="0"/>
            </a:endParaRPr>
          </a:p>
          <a:p>
            <a:pPr marL="800100" lvl="1" indent="-342900" algn="just" defTabSz="457200">
              <a:spcBef>
                <a:spcPct val="20000"/>
              </a:spcBef>
              <a:buFont typeface="Arial"/>
              <a:buChar char="•"/>
            </a:pPr>
            <a:r>
              <a:rPr lang="en-ZA" sz="2800" dirty="0">
                <a:cs typeface="Calibri" panose="020F0502020204030204" pitchFamily="34" charset="0"/>
              </a:rPr>
              <a:t>Learner stipend/allowance to be paid by all stakeholders.</a:t>
            </a:r>
          </a:p>
          <a:p>
            <a:pPr marL="800100" lvl="1" indent="-342900" algn="just" defTabSz="457200">
              <a:spcBef>
                <a:spcPct val="20000"/>
              </a:spcBef>
              <a:buFont typeface="Arial"/>
              <a:buChar char="•"/>
            </a:pPr>
            <a:r>
              <a:rPr lang="en-ZA" sz="2800" dirty="0">
                <a:cs typeface="Calibri" panose="020F0502020204030204" pitchFamily="34" charset="0"/>
              </a:rPr>
              <a:t>Non-availability of stakeholders for M&amp;E.</a:t>
            </a:r>
          </a:p>
          <a:p>
            <a:pPr marL="800100" lvl="1" indent="-342900" algn="just" defTabSz="457200">
              <a:spcBef>
                <a:spcPct val="20000"/>
              </a:spcBef>
              <a:buFont typeface="Arial"/>
              <a:buChar char="•"/>
            </a:pPr>
            <a:r>
              <a:rPr lang="en-ZA" sz="2800" dirty="0">
                <a:cs typeface="Calibri" panose="020F0502020204030204" pitchFamily="34" charset="0"/>
              </a:rPr>
              <a:t>Compliance with the terms and conditions of the agreed and signed MOA.</a:t>
            </a:r>
          </a:p>
          <a:p>
            <a:pPr marL="800100" lvl="1" indent="-342900" algn="just" defTabSz="457200">
              <a:spcBef>
                <a:spcPct val="20000"/>
              </a:spcBef>
              <a:buFont typeface="Arial"/>
              <a:buChar char="•"/>
            </a:pPr>
            <a:r>
              <a:rPr lang="en-ZA" sz="2800" dirty="0">
                <a:cs typeface="Calibri" panose="020F0502020204030204" pitchFamily="34" charset="0"/>
              </a:rPr>
              <a:t>Compliance with Covid Regulations .</a:t>
            </a:r>
          </a:p>
          <a:p>
            <a:pPr marL="800100" lvl="1" indent="-342900" algn="just" defTabSz="457200">
              <a:spcBef>
                <a:spcPct val="20000"/>
              </a:spcBef>
              <a:buFont typeface="Arial"/>
              <a:buChar char="•"/>
            </a:pPr>
            <a:r>
              <a:rPr lang="en-ZA" sz="2800" dirty="0">
                <a:cs typeface="Calibri" panose="020F0502020204030204" pitchFamily="34" charset="0"/>
              </a:rPr>
              <a:t>Timeous submission of accurate and complete information.</a:t>
            </a:r>
          </a:p>
          <a:p>
            <a:pPr marL="800100" lvl="1" indent="-342900" algn="just" defTabSz="457200">
              <a:spcBef>
                <a:spcPct val="20000"/>
              </a:spcBef>
              <a:buFont typeface="Arial"/>
              <a:buChar char="•"/>
            </a:pPr>
            <a:r>
              <a:rPr lang="en-ZA" sz="2800" dirty="0">
                <a:cs typeface="Calibri" panose="020F0502020204030204" pitchFamily="34" charset="0"/>
              </a:rPr>
              <a:t>Compliance with approved FPM SETA policies.</a:t>
            </a:r>
          </a:p>
        </p:txBody>
      </p:sp>
    </p:spTree>
    <p:extLst>
      <p:ext uri="{BB962C8B-B14F-4D97-AF65-F5344CB8AC3E}">
        <p14:creationId xmlns:p14="http://schemas.microsoft.com/office/powerpoint/2010/main" val="257058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DE0CA54-A189-47AA-8C05-4DE37D7C609A}" type="slidenum">
              <a:rPr lang="en-ZA" smtClean="0"/>
              <a:pPr>
                <a:defRPr/>
              </a:pPr>
              <a:t>9</a:t>
            </a:fld>
            <a:endParaRPr lang="en-ZA"/>
          </a:p>
        </p:txBody>
      </p:sp>
      <p:pic>
        <p:nvPicPr>
          <p:cNvPr id="5" name="Picture 4"/>
          <p:cNvPicPr>
            <a:picLocks noChangeAspect="1"/>
          </p:cNvPicPr>
          <p:nvPr/>
        </p:nvPicPr>
        <p:blipFill>
          <a:blip r:embed="rId3"/>
          <a:stretch>
            <a:fillRect/>
          </a:stretch>
        </p:blipFill>
        <p:spPr>
          <a:xfrm>
            <a:off x="1626780" y="205045"/>
            <a:ext cx="6602819" cy="5956633"/>
          </a:xfrm>
          <a:prstGeom prst="rect">
            <a:avLst/>
          </a:prstGeom>
        </p:spPr>
      </p:pic>
      <p:pic>
        <p:nvPicPr>
          <p:cNvPr id="6" name="Picture 5"/>
          <p:cNvPicPr>
            <a:picLocks noChangeAspect="1"/>
          </p:cNvPicPr>
          <p:nvPr/>
        </p:nvPicPr>
        <p:blipFill>
          <a:blip r:embed="rId4"/>
          <a:stretch>
            <a:fillRect/>
          </a:stretch>
        </p:blipFill>
        <p:spPr>
          <a:xfrm>
            <a:off x="8394557" y="2587460"/>
            <a:ext cx="3337974" cy="2772551"/>
          </a:xfrm>
          <a:prstGeom prst="rect">
            <a:avLst/>
          </a:prstGeom>
        </p:spPr>
      </p:pic>
    </p:spTree>
    <p:extLst>
      <p:ext uri="{BB962C8B-B14F-4D97-AF65-F5344CB8AC3E}">
        <p14:creationId xmlns:p14="http://schemas.microsoft.com/office/powerpoint/2010/main" val="27037159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6998</TotalTime>
  <Words>575</Words>
  <Application>Microsoft Office PowerPoint</Application>
  <PresentationFormat>Widescreen</PresentationFormat>
  <Paragraphs>49</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Wingdings</vt:lpstr>
      <vt:lpstr>1_Office Theme</vt:lpstr>
      <vt:lpstr>PowerPoint Presentation</vt:lpstr>
      <vt:lpstr>PowerPoint Presentation</vt:lpstr>
      <vt:lpstr> Regulatory Compliance</vt:lpstr>
      <vt:lpstr> Regulatory Compliance</vt:lpstr>
      <vt:lpstr> Risk Management </vt:lpstr>
      <vt:lpstr>  Monitoring &amp; Evaluation </vt:lpstr>
      <vt:lpstr>                       Online Monitoring &amp; Evaluation                                                   – Current System</vt:lpstr>
      <vt:lpstr>Risks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Mabotja</dc:creator>
  <cp:lastModifiedBy>Lindy Mkhize</cp:lastModifiedBy>
  <cp:revision>322</cp:revision>
  <cp:lastPrinted>2016-10-04T15:32:37Z</cp:lastPrinted>
  <dcterms:created xsi:type="dcterms:W3CDTF">2015-07-07T11:00:19Z</dcterms:created>
  <dcterms:modified xsi:type="dcterms:W3CDTF">2021-01-19T07:45:55Z</dcterms:modified>
</cp:coreProperties>
</file>